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tags/tag4.xml" ContentType="application/vnd.openxmlformats-officedocument.presentationml.tags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1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4A980-F63B-6F44-BE5B-FF8A2BDBA300}" type="datetimeFigureOut">
              <a:rPr lang="en-US" smtClean="0"/>
              <a:t>12/14/12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77ACB-8DC3-FB49-B7D1-D8F351D1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3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7E27B-DB28-DB4D-977E-6E21AD760995}" type="datetimeFigureOut">
              <a:rPr lang="en-US" smtClean="0"/>
              <a:t>12/14/12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71446-2345-2F44-BAD7-76D27F77A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8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71446-2345-2F44-BAD7-76D27F77A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E753F-D4B2-8C44-B9A9-FC8FAB86E638}" type="datetime1">
              <a:rPr lang="en-US" smtClean="0"/>
              <a:t>12/14/12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105D0-5D68-DC42-BC3E-743AFAA773CF}" type="datetime1">
              <a:rPr lang="en-US" smtClean="0"/>
              <a:t>12/14/12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06F4-C31D-074D-A9FA-E72E179C0FDC}" type="datetime1">
              <a:rPr lang="en-US" smtClean="0"/>
              <a:t>12/14/12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27DA-B6DF-0E4C-A84C-944B2A5B9D8E}" type="datetime1">
              <a:rPr lang="en-US" smtClean="0"/>
              <a:t>12/14/12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7234-C8A2-7342-8794-AC720BE5E88A}" type="datetime1">
              <a:rPr lang="en-US" smtClean="0"/>
              <a:t>12/14/12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09B06-26F9-0D45-B7C1-C0CD2F548AB2}" type="datetime1">
              <a:rPr lang="en-US" smtClean="0"/>
              <a:t>12/14/12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60317-5DED-7148-A134-AB508FB5A42D}" type="datetime1">
              <a:rPr lang="en-US" smtClean="0"/>
              <a:t>12/14/12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70E8-60DB-B640-912E-24B93F238715}" type="datetime1">
              <a:rPr lang="en-US" smtClean="0"/>
              <a:t>12/14/12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3A82-B3AC-ED4C-B603-1C6E2973887F}" type="datetime1">
              <a:rPr lang="en-US" smtClean="0"/>
              <a:t>12/14/12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63D5D-6F24-7C4F-853A-2ECF4798812D}" type="datetime1">
              <a:rPr lang="en-US" smtClean="0"/>
              <a:t>12/14/12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CC14-8768-504F-922A-0EE52AB39141}" type="datetime1">
              <a:rPr lang="en-US" smtClean="0"/>
              <a:t>12/14/12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4830C70-AC19-5C4A-93C7-A02CAFABC68D}" type="datetime1">
              <a:rPr lang="en-US" smtClean="0"/>
              <a:t>12/14/12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7642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4341085-5C63-6F4D-AE13-8D532404B4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1" Type="http://schemas.openxmlformats.org/officeDocument/2006/relationships/tags" Target="../tags/tag7.xml"/><Relationship Id="rId2" Type="http://schemas.microsoft.com/office/2007/relationships/media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1" Type="http://schemas.openxmlformats.org/officeDocument/2006/relationships/tags" Target="../tags/tag8.xml"/><Relationship Id="rId2" Type="http://schemas.microsoft.com/office/2007/relationships/media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microsoft.com/office/2007/relationships/media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13.wmf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14.emf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wmf"/><Relationship Id="rId6" Type="http://schemas.openxmlformats.org/officeDocument/2006/relationships/image" Target="../media/image15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w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3.wmf"/><Relationship Id="rId14" Type="http://schemas.openxmlformats.org/officeDocument/2006/relationships/oleObject" Target="../embeddings/oleObject12.bin"/><Relationship Id="rId15" Type="http://schemas.openxmlformats.org/officeDocument/2006/relationships/image" Target="../media/image14.emf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9.wmf"/><Relationship Id="rId5" Type="http://schemas.openxmlformats.org/officeDocument/2006/relationships/image" Target="../media/image15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11.wmf"/><Relationship Id="rId10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wmf"/><Relationship Id="rId12" Type="http://schemas.openxmlformats.org/officeDocument/2006/relationships/oleObject" Target="../embeddings/oleObject17.bin"/><Relationship Id="rId13" Type="http://schemas.openxmlformats.org/officeDocument/2006/relationships/image" Target="../media/image13.wmf"/><Relationship Id="rId14" Type="http://schemas.openxmlformats.org/officeDocument/2006/relationships/oleObject" Target="../embeddings/oleObject18.bin"/><Relationship Id="rId15" Type="http://schemas.openxmlformats.org/officeDocument/2006/relationships/image" Target="../media/image14.emf"/><Relationship Id="rId16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9.wmf"/><Relationship Id="rId5" Type="http://schemas.openxmlformats.org/officeDocument/2006/relationships/image" Target="../media/image15.png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11.wmf"/><Relationship Id="rId10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20" Type="http://schemas.openxmlformats.org/officeDocument/2006/relationships/image" Target="../media/image24.emf"/><Relationship Id="rId21" Type="http://schemas.openxmlformats.org/officeDocument/2006/relationships/image" Target="../media/image25.emf"/><Relationship Id="rId10" Type="http://schemas.openxmlformats.org/officeDocument/2006/relationships/image" Target="../media/image11.wmf"/><Relationship Id="rId11" Type="http://schemas.openxmlformats.org/officeDocument/2006/relationships/oleObject" Target="../embeddings/oleObject22.bin"/><Relationship Id="rId12" Type="http://schemas.openxmlformats.org/officeDocument/2006/relationships/image" Target="../media/image12.w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13.w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14.emf"/><Relationship Id="rId17" Type="http://schemas.openxmlformats.org/officeDocument/2006/relationships/image" Target="../media/image21.emf"/><Relationship Id="rId18" Type="http://schemas.openxmlformats.org/officeDocument/2006/relationships/image" Target="../media/image22.emf"/><Relationship Id="rId19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7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9.wmf"/><Relationship Id="rId6" Type="http://schemas.openxmlformats.org/officeDocument/2006/relationships/image" Target="../media/image15.png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1" Type="http://schemas.openxmlformats.org/officeDocument/2006/relationships/tags" Target="../tags/tag5.xml"/><Relationship Id="rId2" Type="http://schemas.microsoft.com/office/2007/relationships/media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Water Runner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Nitish Thatte</a:t>
            </a:r>
          </a:p>
          <a:p>
            <a:r>
              <a:rPr lang="en-US" dirty="0" err="1" smtClean="0"/>
              <a:t>nitisht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"/>
    </mc:Choice>
    <mc:Fallback xmlns="">
      <p:transition xmlns:p14="http://schemas.microsoft.com/office/powerpoint/2010/main" spd="slow" advTm="402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Issues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5740" y="2209800"/>
            <a:ext cx="4041648" cy="1609300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Ground contact discontinuity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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Stiff system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71124" y="2209800"/>
            <a:ext cx="4041648" cy="1777043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Adaptive time steps</a:t>
            </a:r>
          </a:p>
          <a:p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5740" y="3432709"/>
            <a:ext cx="4041648" cy="16093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time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ales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8"/>
          <p:cNvSpPr txBox="1">
            <a:spLocks/>
          </p:cNvSpPr>
          <p:nvPr/>
        </p:nvSpPr>
        <p:spPr>
          <a:xfrm>
            <a:off x="4671124" y="3432709"/>
            <a:ext cx="4041648" cy="177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Multi-rate method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61632" y="4959050"/>
            <a:ext cx="5773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Even Better: Use Implicit Method</a:t>
            </a: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11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"/>
    </mc:Choice>
    <mc:Fallback xmlns="">
      <p:transition xmlns:p14="http://schemas.microsoft.com/office/powerpoint/2010/main" spd="slow" advTm="210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11</a:t>
            </a:fld>
            <a:endParaRPr lang="en-US"/>
          </a:p>
        </p:txBody>
      </p:sp>
      <p:pic>
        <p:nvPicPr>
          <p:cNvPr id="4" name="groun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6276" y="0"/>
            <a:ext cx="919655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3"/>
    </mc:Choice>
    <mc:Fallback xmlns="">
      <p:transition xmlns:p14="http://schemas.microsoft.com/office/powerpoint/2010/main" spd="slow" advTm="444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0" objId="4"/>
        <p14:stopEvt time="44473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12</a:t>
            </a:fld>
            <a:endParaRPr lang="en-US"/>
          </a:p>
        </p:txBody>
      </p:sp>
      <p:pic>
        <p:nvPicPr>
          <p:cNvPr id="3" name="unconstrain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9655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42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3"/>
    </mc:Choice>
    <mc:Fallback xmlns="">
      <p:transition xmlns:p14="http://schemas.microsoft.com/office/powerpoint/2010/main" spd="slow" advTm="1410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39" objId="3"/>
        <p14:stopEvt time="13189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230188" lvl="1" indent="-228600" algn="ctr">
              <a:buNone/>
            </a:pPr>
            <a:r>
              <a:rPr lang="en-US" sz="1200" dirty="0"/>
              <a:t>References </a:t>
            </a:r>
          </a:p>
          <a:p>
            <a:pPr marL="230188" lvl="1" indent="-228600">
              <a:buFont typeface="+mj-lt"/>
              <a:buAutoNum type="arabicPeriod"/>
            </a:pPr>
            <a:r>
              <a:rPr lang="en-US" sz="1200" dirty="0" smtClean="0"/>
              <a:t>Steven </a:t>
            </a:r>
            <a:r>
              <a:rPr lang="en-US" sz="1200" dirty="0"/>
              <a:t>Floyd and </a:t>
            </a:r>
            <a:r>
              <a:rPr lang="en-US" sz="1200" dirty="0" err="1"/>
              <a:t>Metin</a:t>
            </a:r>
            <a:r>
              <a:rPr lang="en-US" sz="1200" dirty="0"/>
              <a:t> </a:t>
            </a:r>
            <a:r>
              <a:rPr lang="en-US" sz="1200" dirty="0" err="1"/>
              <a:t>Sitti</a:t>
            </a:r>
            <a:r>
              <a:rPr lang="en-US" sz="1200" dirty="0"/>
              <a:t>. Design and development of the lifting and propulsion mechanism for a biologically inspired water runner robot. Robotics, IEEE Transactions on, 24(3):698–709, 2008. </a:t>
            </a:r>
          </a:p>
          <a:p>
            <a:pPr marL="230188" lvl="1" indent="-228600">
              <a:buFont typeface="+mj-lt"/>
              <a:buAutoNum type="arabicPeriod"/>
            </a:pPr>
            <a:r>
              <a:rPr lang="en-US" sz="1200" dirty="0" smtClean="0"/>
              <a:t>JW </a:t>
            </a:r>
            <a:r>
              <a:rPr lang="en-US" sz="1200" dirty="0" err="1"/>
              <a:t>Glasheen</a:t>
            </a:r>
            <a:r>
              <a:rPr lang="en-US" sz="1200" dirty="0"/>
              <a:t> and TA McMahon. Vertical water entry of disks at low Froude numbers. Physics of Fluids, 8(8):0–5, 1996. </a:t>
            </a:r>
          </a:p>
          <a:p>
            <a:pPr marL="230188" lvl="1" indent="-228600">
              <a:buFont typeface="+mj-lt"/>
              <a:buAutoNum type="arabicPeriod"/>
            </a:pPr>
            <a:r>
              <a:rPr lang="en-US" sz="1200" dirty="0" smtClean="0"/>
              <a:t>HS </a:t>
            </a:r>
            <a:r>
              <a:rPr lang="en-US" sz="1200" dirty="0"/>
              <a:t>Park and </a:t>
            </a:r>
            <a:r>
              <a:rPr lang="en-US" sz="1200" dirty="0" err="1"/>
              <a:t>Metin</a:t>
            </a:r>
            <a:r>
              <a:rPr lang="en-US" sz="1200" dirty="0"/>
              <a:t> </a:t>
            </a:r>
            <a:r>
              <a:rPr lang="en-US" sz="1200" dirty="0" err="1"/>
              <a:t>Sitti</a:t>
            </a:r>
            <a:r>
              <a:rPr lang="en-US" sz="1200" dirty="0"/>
              <a:t>. Compliant footpad design analysis for a bio-inspired quadruped amphibious robot. Intelligent Robots and Systems, 2009. IROS . . . , pages 1–11, 2009.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3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1"/>
    </mc:Choice>
    <mc:Fallback xmlns="">
      <p:transition xmlns:p14="http://schemas.microsoft.com/office/powerpoint/2010/main" spd="slow" advTm="105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zar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8872" y="-44426"/>
            <a:ext cx="9319071" cy="6903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2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"/>
    </mc:Choice>
    <mc:Fallback xmlns="">
      <p:transition xmlns:p14="http://schemas.microsoft.com/office/powerpoint/2010/main" spd="slow" advTm="22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56" objId="2"/>
        <p14:stopEvt time="2298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34449" y="1396740"/>
            <a:ext cx="6400800" cy="41978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defTabSz="457200"/>
            <a:endParaRPr lang="en-US" dirty="0" smtClean="0">
              <a:solidFill>
                <a:srgbClr val="262626"/>
              </a:solidFill>
              <a:latin typeface="+mn-lt"/>
            </a:endParaRPr>
          </a:p>
          <a:p>
            <a:pPr marL="0" defTabSz="457200"/>
            <a:endParaRPr lang="en-US" dirty="0" smtClean="0">
              <a:solidFill>
                <a:srgbClr val="262626"/>
              </a:solidFill>
              <a:latin typeface="+mn-lt"/>
            </a:endParaRPr>
          </a:p>
          <a:p>
            <a:pPr marL="0" defTabSz="457200"/>
            <a:r>
              <a:rPr lang="en-US" dirty="0" smtClean="0">
                <a:solidFill>
                  <a:srgbClr val="262626"/>
                </a:solidFill>
                <a:latin typeface="+mn-lt"/>
              </a:rPr>
              <a:t>Force </a:t>
            </a:r>
            <a:r>
              <a:rPr lang="en-US" dirty="0">
                <a:solidFill>
                  <a:srgbClr val="262626"/>
                </a:solidFill>
                <a:latin typeface="+mn-lt"/>
              </a:rPr>
              <a:t>generated from fluid </a:t>
            </a:r>
            <a:r>
              <a:rPr lang="en-US" dirty="0" smtClean="0">
                <a:solidFill>
                  <a:srgbClr val="262626"/>
                </a:solidFill>
                <a:latin typeface="+mn-lt"/>
              </a:rPr>
              <a:t>drag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758085"/>
                </a:solidFill>
                <a:latin typeface="+mn-lt"/>
              </a:rPr>
              <a:t>[2]</a:t>
            </a:r>
            <a:endParaRPr lang="en-US" sz="1600" dirty="0">
              <a:solidFill>
                <a:srgbClr val="758085"/>
              </a:solidFill>
              <a:latin typeface="+mn-lt"/>
            </a:endParaRPr>
          </a:p>
          <a:p>
            <a:endParaRPr lang="en-US" sz="1800" dirty="0">
              <a:solidFill>
                <a:srgbClr val="262626"/>
              </a:solidFill>
              <a:latin typeface="+mn-lt"/>
            </a:endParaRPr>
          </a:p>
          <a:p>
            <a:endParaRPr lang="en-US" sz="1800" dirty="0">
              <a:solidFill>
                <a:srgbClr val="262626"/>
              </a:solidFill>
              <a:latin typeface="+mn-lt"/>
            </a:endParaRPr>
          </a:p>
          <a:p>
            <a:endParaRPr lang="en-US" sz="1800" dirty="0">
              <a:solidFill>
                <a:srgbClr val="262626"/>
              </a:solidFill>
              <a:latin typeface="+mn-lt"/>
            </a:endParaRPr>
          </a:p>
          <a:p>
            <a:pPr marL="0" indent="0">
              <a:buNone/>
            </a:pPr>
            <a:endParaRPr lang="en-US" dirty="0">
              <a:solidFill>
                <a:srgbClr val="262626"/>
              </a:solidFill>
              <a:latin typeface="+mn-lt"/>
            </a:endParaRPr>
          </a:p>
          <a:p>
            <a:pPr marL="347663" indent="-347663" defTabSz="457200"/>
            <a:r>
              <a:rPr lang="en-US" dirty="0" smtClean="0">
                <a:solidFill>
                  <a:srgbClr val="262626"/>
                </a:solidFill>
                <a:latin typeface="+mn-lt"/>
              </a:rPr>
              <a:t>Must </a:t>
            </a:r>
            <a:r>
              <a:rPr lang="en-US" dirty="0">
                <a:solidFill>
                  <a:srgbClr val="262626"/>
                </a:solidFill>
                <a:latin typeface="+mn-lt"/>
              </a:rPr>
              <a:t>withdraw foot form air cavity before </a:t>
            </a:r>
          </a:p>
          <a:p>
            <a:pPr marL="347663" indent="0" defTabSz="457200">
              <a:buNone/>
            </a:pPr>
            <a:r>
              <a:rPr lang="en-US" dirty="0" smtClean="0">
                <a:solidFill>
                  <a:srgbClr val="262626"/>
                </a:solidFill>
                <a:latin typeface="+mn-lt"/>
              </a:rPr>
              <a:t>collapses </a:t>
            </a:r>
            <a:r>
              <a:rPr lang="en-US" sz="1600" dirty="0" smtClean="0">
                <a:solidFill>
                  <a:srgbClr val="758085"/>
                </a:solidFill>
                <a:latin typeface="+mn-lt"/>
              </a:rPr>
              <a:t>[1]</a:t>
            </a:r>
            <a:endParaRPr lang="en-US" sz="1600" dirty="0">
              <a:solidFill>
                <a:srgbClr val="758085"/>
              </a:solidFill>
              <a:latin typeface="+mn-lt"/>
            </a:endParaRPr>
          </a:p>
          <a:p>
            <a:pPr lvl="1"/>
            <a:endParaRPr lang="en-US" dirty="0" smtClean="0">
              <a:solidFill>
                <a:srgbClr val="262626"/>
              </a:solidFill>
            </a:endParaRPr>
          </a:p>
          <a:p>
            <a:pPr lvl="1"/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6" name="자유형 142"/>
          <p:cNvSpPr/>
          <p:nvPr/>
        </p:nvSpPr>
        <p:spPr>
          <a:xfrm>
            <a:off x="5764841" y="2850742"/>
            <a:ext cx="2438400" cy="1025525"/>
          </a:xfrm>
          <a:custGeom>
            <a:avLst/>
            <a:gdLst>
              <a:gd name="connsiteX0" fmla="*/ 0 w 2438400"/>
              <a:gd name="connsiteY0" fmla="*/ 27709 h 1025237"/>
              <a:gd name="connsiteX1" fmla="*/ 498764 w 2438400"/>
              <a:gd name="connsiteY1" fmla="*/ 13855 h 1025237"/>
              <a:gd name="connsiteX2" fmla="*/ 678873 w 2438400"/>
              <a:gd name="connsiteY2" fmla="*/ 83128 h 1025237"/>
              <a:gd name="connsiteX3" fmla="*/ 748146 w 2438400"/>
              <a:gd name="connsiteY3" fmla="*/ 180109 h 1025237"/>
              <a:gd name="connsiteX4" fmla="*/ 872837 w 2438400"/>
              <a:gd name="connsiteY4" fmla="*/ 346364 h 1025237"/>
              <a:gd name="connsiteX5" fmla="*/ 1052946 w 2438400"/>
              <a:gd name="connsiteY5" fmla="*/ 471055 h 1025237"/>
              <a:gd name="connsiteX6" fmla="*/ 1177637 w 2438400"/>
              <a:gd name="connsiteY6" fmla="*/ 554182 h 1025237"/>
              <a:gd name="connsiteX7" fmla="*/ 1246909 w 2438400"/>
              <a:gd name="connsiteY7" fmla="*/ 457200 h 1025237"/>
              <a:gd name="connsiteX8" fmla="*/ 1357746 w 2438400"/>
              <a:gd name="connsiteY8" fmla="*/ 263237 h 1025237"/>
              <a:gd name="connsiteX9" fmla="*/ 1440873 w 2438400"/>
              <a:gd name="connsiteY9" fmla="*/ 152400 h 1025237"/>
              <a:gd name="connsiteX10" fmla="*/ 1524000 w 2438400"/>
              <a:gd name="connsiteY10" fmla="*/ 69273 h 1025237"/>
              <a:gd name="connsiteX11" fmla="*/ 1565564 w 2438400"/>
              <a:gd name="connsiteY11" fmla="*/ 41564 h 1025237"/>
              <a:gd name="connsiteX12" fmla="*/ 1634837 w 2438400"/>
              <a:gd name="connsiteY12" fmla="*/ 13855 h 1025237"/>
              <a:gd name="connsiteX13" fmla="*/ 1731818 w 2438400"/>
              <a:gd name="connsiteY13" fmla="*/ 0 h 1025237"/>
              <a:gd name="connsiteX14" fmla="*/ 1842655 w 2438400"/>
              <a:gd name="connsiteY14" fmla="*/ 0 h 1025237"/>
              <a:gd name="connsiteX15" fmla="*/ 1995055 w 2438400"/>
              <a:gd name="connsiteY15" fmla="*/ 0 h 1025237"/>
              <a:gd name="connsiteX16" fmla="*/ 2161309 w 2438400"/>
              <a:gd name="connsiteY16" fmla="*/ 0 h 1025237"/>
              <a:gd name="connsiteX17" fmla="*/ 2244437 w 2438400"/>
              <a:gd name="connsiteY17" fmla="*/ 27709 h 1025237"/>
              <a:gd name="connsiteX18" fmla="*/ 2355273 w 2438400"/>
              <a:gd name="connsiteY18" fmla="*/ 110837 h 1025237"/>
              <a:gd name="connsiteX19" fmla="*/ 2438400 w 2438400"/>
              <a:gd name="connsiteY19" fmla="*/ 152400 h 1025237"/>
              <a:gd name="connsiteX20" fmla="*/ 2438400 w 2438400"/>
              <a:gd name="connsiteY20" fmla="*/ 1025237 h 1025237"/>
              <a:gd name="connsiteX21" fmla="*/ 55418 w 2438400"/>
              <a:gd name="connsiteY21" fmla="*/ 1025237 h 1025237"/>
              <a:gd name="connsiteX22" fmla="*/ 0 w 2438400"/>
              <a:gd name="connsiteY22" fmla="*/ 27709 h 10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8400" h="1025237">
                <a:moveTo>
                  <a:pt x="0" y="27709"/>
                </a:moveTo>
                <a:lnTo>
                  <a:pt x="498764" y="13855"/>
                </a:lnTo>
                <a:lnTo>
                  <a:pt x="678873" y="83128"/>
                </a:lnTo>
                <a:lnTo>
                  <a:pt x="748146" y="180109"/>
                </a:lnTo>
                <a:lnTo>
                  <a:pt x="872837" y="346364"/>
                </a:lnTo>
                <a:lnTo>
                  <a:pt x="1052946" y="471055"/>
                </a:lnTo>
                <a:lnTo>
                  <a:pt x="1177637" y="554182"/>
                </a:lnTo>
                <a:lnTo>
                  <a:pt x="1246909" y="457200"/>
                </a:lnTo>
                <a:lnTo>
                  <a:pt x="1357746" y="263237"/>
                </a:lnTo>
                <a:lnTo>
                  <a:pt x="1440873" y="152400"/>
                </a:lnTo>
                <a:lnTo>
                  <a:pt x="1524000" y="69273"/>
                </a:lnTo>
                <a:lnTo>
                  <a:pt x="1565564" y="41564"/>
                </a:lnTo>
                <a:lnTo>
                  <a:pt x="1634837" y="13855"/>
                </a:lnTo>
                <a:lnTo>
                  <a:pt x="1731818" y="0"/>
                </a:lnTo>
                <a:lnTo>
                  <a:pt x="1842655" y="0"/>
                </a:lnTo>
                <a:lnTo>
                  <a:pt x="1995055" y="0"/>
                </a:lnTo>
                <a:lnTo>
                  <a:pt x="2161309" y="0"/>
                </a:lnTo>
                <a:lnTo>
                  <a:pt x="2244437" y="27709"/>
                </a:lnTo>
                <a:cubicBezTo>
                  <a:pt x="2350384" y="88252"/>
                  <a:pt x="2324766" y="49826"/>
                  <a:pt x="2355273" y="110837"/>
                </a:cubicBezTo>
                <a:lnTo>
                  <a:pt x="2438400" y="152400"/>
                </a:lnTo>
                <a:lnTo>
                  <a:pt x="2438400" y="1025237"/>
                </a:lnTo>
                <a:lnTo>
                  <a:pt x="55418" y="1025237"/>
                </a:lnTo>
                <a:lnTo>
                  <a:pt x="0" y="27709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7" name="그룹 122"/>
          <p:cNvGrpSpPr>
            <a:grpSpLocks/>
          </p:cNvGrpSpPr>
          <p:nvPr/>
        </p:nvGrpSpPr>
        <p:grpSpPr bwMode="auto">
          <a:xfrm rot="1980000">
            <a:off x="7371391" y="1439455"/>
            <a:ext cx="142875" cy="2071687"/>
            <a:chOff x="7358082" y="4001298"/>
            <a:chExt cx="142876" cy="2070908"/>
          </a:xfrm>
        </p:grpSpPr>
        <p:sp>
          <p:nvSpPr>
            <p:cNvPr id="8" name="직사각형 119"/>
            <p:cNvSpPr/>
            <p:nvPr/>
          </p:nvSpPr>
          <p:spPr>
            <a:xfrm>
              <a:off x="7357751" y="4786895"/>
              <a:ext cx="142876" cy="12853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cxnSp>
          <p:nvCxnSpPr>
            <p:cNvPr id="9" name="직선 연결선 121"/>
            <p:cNvCxnSpPr/>
            <p:nvPr/>
          </p:nvCxnSpPr>
          <p:spPr>
            <a:xfrm rot="5400000" flipH="1" flipV="1">
              <a:off x="6715980" y="4714868"/>
              <a:ext cx="1428213" cy="15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135"/>
          <p:cNvCxnSpPr/>
          <p:nvPr/>
        </p:nvCxnSpPr>
        <p:spPr>
          <a:xfrm>
            <a:off x="7319003" y="2782480"/>
            <a:ext cx="428625" cy="285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44"/>
          <p:cNvCxnSpPr/>
          <p:nvPr/>
        </p:nvCxnSpPr>
        <p:spPr>
          <a:xfrm rot="16200000" flipH="1">
            <a:off x="6368091" y="2685642"/>
            <a:ext cx="630237" cy="2714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2735" y="2127642"/>
            <a:ext cx="118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Cavity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42034" y="341537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Running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22" y="2890430"/>
            <a:ext cx="4038600" cy="355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41" y="5308246"/>
            <a:ext cx="1905000" cy="622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60" y="5257446"/>
            <a:ext cx="1841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"/>
    </mc:Choice>
    <mc:Fallback xmlns="">
      <p:transition xmlns:p14="http://schemas.microsoft.com/office/powerpoint/2010/main" spd="slow" advTm="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Ground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defTabSz="457200"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Foot deflection dynamics  </a:t>
            </a:r>
            <a:r>
              <a:rPr lang="en-US" sz="1600" dirty="0">
                <a:solidFill>
                  <a:srgbClr val="758085"/>
                </a:solidFill>
              </a:rPr>
              <a:t>[1]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Ground contact model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-18295" b="-18295"/>
          <a:stretch>
            <a:fillRect/>
          </a:stretch>
        </p:blipFill>
        <p:spPr>
          <a:xfrm>
            <a:off x="4636086" y="1023651"/>
            <a:ext cx="3942894" cy="409439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37" y="3080492"/>
            <a:ext cx="2997200" cy="381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48" y="5319855"/>
            <a:ext cx="5842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"/>
    </mc:Choice>
    <mc:Fallback xmlns="">
      <p:transition xmlns:p14="http://schemas.microsoft.com/office/powerpoint/2010/main" spd="slow" advTm="5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9"/>
          <p:cNvSpPr/>
          <p:nvPr/>
        </p:nvSpPr>
        <p:spPr bwMode="auto">
          <a:xfrm rot="419667">
            <a:off x="2231009" y="754061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직사각형 20"/>
          <p:cNvSpPr/>
          <p:nvPr/>
        </p:nvSpPr>
        <p:spPr>
          <a:xfrm>
            <a:off x="1207071" y="1865312"/>
            <a:ext cx="6844158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151116"/>
              </p:ext>
            </p:extLst>
          </p:nvPr>
        </p:nvGraphicFramePr>
        <p:xfrm>
          <a:off x="4923409" y="820736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Equation" r:id="rId4" imgW="545760" imgH="203040" progId="Equation.DSMT4">
                  <p:embed/>
                </p:oleObj>
              </mc:Choice>
              <mc:Fallback>
                <p:oleObj name="Equation" r:id="rId4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409" y="820736"/>
                        <a:ext cx="935037" cy="352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32"/>
          <p:cNvCxnSpPr/>
          <p:nvPr/>
        </p:nvCxnSpPr>
        <p:spPr bwMode="auto">
          <a:xfrm rot="16619667" flipV="1">
            <a:off x="3489896" y="355599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3"/>
          <p:cNvCxnSpPr/>
          <p:nvPr/>
        </p:nvCxnSpPr>
        <p:spPr bwMode="auto">
          <a:xfrm rot="5819667">
            <a:off x="1952403" y="408780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34"/>
          <p:cNvSpPr/>
          <p:nvPr/>
        </p:nvSpPr>
        <p:spPr bwMode="auto">
          <a:xfrm rot="2639667">
            <a:off x="2072259" y="152399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타원 35"/>
          <p:cNvSpPr/>
          <p:nvPr/>
        </p:nvSpPr>
        <p:spPr bwMode="auto">
          <a:xfrm rot="419667">
            <a:off x="3626421" y="120649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1" name="직선 연결선 36"/>
          <p:cNvCxnSpPr/>
          <p:nvPr/>
        </p:nvCxnSpPr>
        <p:spPr bwMode="auto">
          <a:xfrm rot="11219667">
            <a:off x="3254946" y="690561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37"/>
          <p:cNvSpPr/>
          <p:nvPr/>
        </p:nvSpPr>
        <p:spPr bwMode="auto">
          <a:xfrm rot="419667">
            <a:off x="3389884" y="774699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타원 38"/>
          <p:cNvSpPr/>
          <p:nvPr/>
        </p:nvSpPr>
        <p:spPr bwMode="auto">
          <a:xfrm rot="419667">
            <a:off x="3896296" y="823911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4" name="직선 연결선 39"/>
          <p:cNvCxnSpPr/>
          <p:nvPr/>
        </p:nvCxnSpPr>
        <p:spPr bwMode="auto">
          <a:xfrm rot="16619667" flipV="1">
            <a:off x="6617271" y="728661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40"/>
          <p:cNvCxnSpPr/>
          <p:nvPr/>
        </p:nvCxnSpPr>
        <p:spPr bwMode="auto">
          <a:xfrm rot="5819667">
            <a:off x="5079777" y="781843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41"/>
          <p:cNvSpPr/>
          <p:nvPr/>
        </p:nvSpPr>
        <p:spPr bwMode="auto">
          <a:xfrm rot="2639667">
            <a:off x="5199634" y="1897061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" name="타원 42"/>
          <p:cNvSpPr/>
          <p:nvPr/>
        </p:nvSpPr>
        <p:spPr bwMode="auto">
          <a:xfrm rot="419667">
            <a:off x="6755384" y="493711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8" name="직선 연결선 43"/>
          <p:cNvCxnSpPr/>
          <p:nvPr/>
        </p:nvCxnSpPr>
        <p:spPr bwMode="auto">
          <a:xfrm rot="11219667">
            <a:off x="6382321" y="1062036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44"/>
          <p:cNvSpPr/>
          <p:nvPr/>
        </p:nvSpPr>
        <p:spPr bwMode="auto">
          <a:xfrm rot="419667">
            <a:off x="6517259" y="1147761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0" name="타원 45"/>
          <p:cNvSpPr/>
          <p:nvPr/>
        </p:nvSpPr>
        <p:spPr bwMode="auto">
          <a:xfrm rot="419667">
            <a:off x="7025259" y="1196974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1" name="Picture 12" descr="cg"/>
          <p:cNvPicPr preferRelativeResize="0"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3640709" y="247649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51"/>
          <p:cNvSpPr/>
          <p:nvPr/>
        </p:nvSpPr>
        <p:spPr bwMode="auto">
          <a:xfrm rot="2639667">
            <a:off x="2105596" y="150494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직사각형 52"/>
          <p:cNvSpPr/>
          <p:nvPr/>
        </p:nvSpPr>
        <p:spPr bwMode="auto">
          <a:xfrm rot="2639667">
            <a:off x="5232971" y="1876424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7" name="그룹 53"/>
          <p:cNvGrpSpPr>
            <a:grpSpLocks/>
          </p:cNvGrpSpPr>
          <p:nvPr/>
        </p:nvGrpSpPr>
        <p:grpSpPr bwMode="auto">
          <a:xfrm rot="21102153">
            <a:off x="2137346" y="1979611"/>
            <a:ext cx="622300" cy="481013"/>
            <a:chOff x="1467985" y="3529146"/>
            <a:chExt cx="523720" cy="420687"/>
          </a:xfrm>
        </p:grpSpPr>
        <p:cxnSp>
          <p:nvCxnSpPr>
            <p:cNvPr id="28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56"/>
          <p:cNvGrpSpPr>
            <a:grpSpLocks/>
          </p:cNvGrpSpPr>
          <p:nvPr/>
        </p:nvGrpSpPr>
        <p:grpSpPr bwMode="auto">
          <a:xfrm rot="21181408">
            <a:off x="5266309" y="2349499"/>
            <a:ext cx="622300" cy="481012"/>
            <a:chOff x="4097799" y="3851886"/>
            <a:chExt cx="523725" cy="420687"/>
          </a:xfrm>
        </p:grpSpPr>
        <p:cxnSp>
          <p:nvCxnSpPr>
            <p:cNvPr id="31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099492"/>
              </p:ext>
            </p:extLst>
          </p:nvPr>
        </p:nvGraphicFramePr>
        <p:xfrm>
          <a:off x="2916994" y="190403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Equation" r:id="rId7" imgW="203200" imgH="215900" progId="Equation.3">
                  <p:embed/>
                </p:oleObj>
              </mc:Choice>
              <mc:Fallback>
                <p:oleObj name="Equation" r:id="rId7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994" y="1904035"/>
                        <a:ext cx="415925" cy="447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71668"/>
              </p:ext>
            </p:extLst>
          </p:nvPr>
        </p:nvGraphicFramePr>
        <p:xfrm>
          <a:off x="1996059" y="2446336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Equation" r:id="rId9" imgW="190440" imgH="266400" progId="Equation.DSMT4">
                  <p:embed/>
                </p:oleObj>
              </mc:Choice>
              <mc:Fallback>
                <p:oleObj name="Equation" r:id="rId9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059" y="2446336"/>
                        <a:ext cx="388937" cy="550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664778"/>
              </p:ext>
            </p:extLst>
          </p:nvPr>
        </p:nvGraphicFramePr>
        <p:xfrm>
          <a:off x="5077396" y="2793999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Equation" r:id="rId11" imgW="190440" imgH="266400" progId="Equation.DSMT4">
                  <p:embed/>
                </p:oleObj>
              </mc:Choice>
              <mc:Fallback>
                <p:oleObj name="Equation" r:id="rId11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396" y="2793999"/>
                        <a:ext cx="388938" cy="552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894628"/>
              </p:ext>
            </p:extLst>
          </p:nvPr>
        </p:nvGraphicFramePr>
        <p:xfrm>
          <a:off x="6010846" y="2124074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Equation" r:id="rId13" imgW="203040" imgH="253800" progId="Equation.DSMT4">
                  <p:embed/>
                </p:oleObj>
              </mc:Choice>
              <mc:Fallback>
                <p:oleObj name="Equation" r:id="rId13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846" y="2124074"/>
                        <a:ext cx="417513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37051"/>
              </p:ext>
            </p:extLst>
          </p:nvPr>
        </p:nvGraphicFramePr>
        <p:xfrm>
          <a:off x="4563231" y="293432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Equation" r:id="rId15" imgW="114300" imgH="165100" progId="Equation.3">
                  <p:embed/>
                </p:oleObj>
              </mc:Choice>
              <mc:Fallback>
                <p:oleObj name="Equation" r:id="rId1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63231" y="293432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5</a:t>
            </a:fld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81" y="3510050"/>
            <a:ext cx="4305300" cy="1079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81" y="4722697"/>
            <a:ext cx="27051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61" y="5240436"/>
            <a:ext cx="3048000" cy="9017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8442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"/>
    </mc:Choice>
    <mc:Fallback xmlns="">
      <p:transition xmlns:p14="http://schemas.microsoft.com/office/powerpoint/2010/main" spd="slow" advTm="127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9"/>
          <p:cNvSpPr/>
          <p:nvPr/>
        </p:nvSpPr>
        <p:spPr bwMode="auto">
          <a:xfrm rot="419667">
            <a:off x="2231009" y="754061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직사각형 20"/>
          <p:cNvSpPr/>
          <p:nvPr/>
        </p:nvSpPr>
        <p:spPr>
          <a:xfrm>
            <a:off x="1207071" y="1865312"/>
            <a:ext cx="6844158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61821"/>
              </p:ext>
            </p:extLst>
          </p:nvPr>
        </p:nvGraphicFramePr>
        <p:xfrm>
          <a:off x="4923409" y="820736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409" y="820736"/>
                        <a:ext cx="935037" cy="352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32"/>
          <p:cNvCxnSpPr/>
          <p:nvPr/>
        </p:nvCxnSpPr>
        <p:spPr bwMode="auto">
          <a:xfrm rot="16619667" flipV="1">
            <a:off x="3489896" y="355599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3"/>
          <p:cNvCxnSpPr/>
          <p:nvPr/>
        </p:nvCxnSpPr>
        <p:spPr bwMode="auto">
          <a:xfrm rot="5819667">
            <a:off x="1952403" y="408780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34"/>
          <p:cNvSpPr/>
          <p:nvPr/>
        </p:nvSpPr>
        <p:spPr bwMode="auto">
          <a:xfrm rot="2639667">
            <a:off x="2072259" y="152399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타원 35"/>
          <p:cNvSpPr/>
          <p:nvPr/>
        </p:nvSpPr>
        <p:spPr bwMode="auto">
          <a:xfrm rot="419667">
            <a:off x="3626421" y="120649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1" name="직선 연결선 36"/>
          <p:cNvCxnSpPr/>
          <p:nvPr/>
        </p:nvCxnSpPr>
        <p:spPr bwMode="auto">
          <a:xfrm rot="11219667">
            <a:off x="3254946" y="690561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37"/>
          <p:cNvSpPr/>
          <p:nvPr/>
        </p:nvSpPr>
        <p:spPr bwMode="auto">
          <a:xfrm rot="419667">
            <a:off x="3389884" y="774699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타원 38"/>
          <p:cNvSpPr/>
          <p:nvPr/>
        </p:nvSpPr>
        <p:spPr bwMode="auto">
          <a:xfrm rot="419667">
            <a:off x="3896296" y="823911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4" name="직선 연결선 39"/>
          <p:cNvCxnSpPr/>
          <p:nvPr/>
        </p:nvCxnSpPr>
        <p:spPr bwMode="auto">
          <a:xfrm rot="16619667" flipV="1">
            <a:off x="6617271" y="728661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40"/>
          <p:cNvCxnSpPr/>
          <p:nvPr/>
        </p:nvCxnSpPr>
        <p:spPr bwMode="auto">
          <a:xfrm rot="5819667">
            <a:off x="5079777" y="781843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41"/>
          <p:cNvSpPr/>
          <p:nvPr/>
        </p:nvSpPr>
        <p:spPr bwMode="auto">
          <a:xfrm rot="2639667">
            <a:off x="5199634" y="1897061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" name="타원 42"/>
          <p:cNvSpPr/>
          <p:nvPr/>
        </p:nvSpPr>
        <p:spPr bwMode="auto">
          <a:xfrm rot="419667">
            <a:off x="6755384" y="493711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8" name="직선 연결선 43"/>
          <p:cNvCxnSpPr/>
          <p:nvPr/>
        </p:nvCxnSpPr>
        <p:spPr bwMode="auto">
          <a:xfrm rot="11219667">
            <a:off x="6382321" y="1062036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44"/>
          <p:cNvSpPr/>
          <p:nvPr/>
        </p:nvSpPr>
        <p:spPr bwMode="auto">
          <a:xfrm rot="419667">
            <a:off x="6517259" y="1147761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0" name="타원 45"/>
          <p:cNvSpPr/>
          <p:nvPr/>
        </p:nvSpPr>
        <p:spPr bwMode="auto">
          <a:xfrm rot="419667">
            <a:off x="7025259" y="1196974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1" name="Picture 12" descr="cg"/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3640709" y="247649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51"/>
          <p:cNvSpPr/>
          <p:nvPr/>
        </p:nvSpPr>
        <p:spPr bwMode="auto">
          <a:xfrm rot="2639667">
            <a:off x="2105596" y="150494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직사각형 52"/>
          <p:cNvSpPr/>
          <p:nvPr/>
        </p:nvSpPr>
        <p:spPr bwMode="auto">
          <a:xfrm rot="2639667">
            <a:off x="5232971" y="1876424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7" name="그룹 53"/>
          <p:cNvGrpSpPr>
            <a:grpSpLocks/>
          </p:cNvGrpSpPr>
          <p:nvPr/>
        </p:nvGrpSpPr>
        <p:grpSpPr bwMode="auto">
          <a:xfrm rot="21102153">
            <a:off x="2137346" y="1979611"/>
            <a:ext cx="622300" cy="481013"/>
            <a:chOff x="1467985" y="3529146"/>
            <a:chExt cx="523720" cy="420687"/>
          </a:xfrm>
        </p:grpSpPr>
        <p:cxnSp>
          <p:nvCxnSpPr>
            <p:cNvPr id="28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56"/>
          <p:cNvGrpSpPr>
            <a:grpSpLocks/>
          </p:cNvGrpSpPr>
          <p:nvPr/>
        </p:nvGrpSpPr>
        <p:grpSpPr bwMode="auto">
          <a:xfrm rot="21181408">
            <a:off x="5266309" y="2349499"/>
            <a:ext cx="622300" cy="481012"/>
            <a:chOff x="4097799" y="3851886"/>
            <a:chExt cx="523725" cy="420687"/>
          </a:xfrm>
        </p:grpSpPr>
        <p:cxnSp>
          <p:nvCxnSpPr>
            <p:cNvPr id="31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605031"/>
              </p:ext>
            </p:extLst>
          </p:nvPr>
        </p:nvGraphicFramePr>
        <p:xfrm>
          <a:off x="2916994" y="190403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quation" r:id="rId6" imgW="203200" imgH="215900" progId="Equation.3">
                  <p:embed/>
                </p:oleObj>
              </mc:Choice>
              <mc:Fallback>
                <p:oleObj name="Equation" r:id="rId6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994" y="1904035"/>
                        <a:ext cx="415925" cy="447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051312"/>
              </p:ext>
            </p:extLst>
          </p:nvPr>
        </p:nvGraphicFramePr>
        <p:xfrm>
          <a:off x="1996059" y="2446336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Equation" r:id="rId8" imgW="190440" imgH="266400" progId="Equation.DSMT4">
                  <p:embed/>
                </p:oleObj>
              </mc:Choice>
              <mc:Fallback>
                <p:oleObj name="Equation" r:id="rId8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059" y="2446336"/>
                        <a:ext cx="388937" cy="550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169698"/>
              </p:ext>
            </p:extLst>
          </p:nvPr>
        </p:nvGraphicFramePr>
        <p:xfrm>
          <a:off x="5077396" y="2793999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Equation" r:id="rId10" imgW="190440" imgH="266400" progId="Equation.DSMT4">
                  <p:embed/>
                </p:oleObj>
              </mc:Choice>
              <mc:Fallback>
                <p:oleObj name="Equation" r:id="rId10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396" y="2793999"/>
                        <a:ext cx="388938" cy="552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49663"/>
              </p:ext>
            </p:extLst>
          </p:nvPr>
        </p:nvGraphicFramePr>
        <p:xfrm>
          <a:off x="6010846" y="2124074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Equation" r:id="rId12" imgW="203040" imgH="253800" progId="Equation.DSMT4">
                  <p:embed/>
                </p:oleObj>
              </mc:Choice>
              <mc:Fallback>
                <p:oleObj name="Equation" r:id="rId12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846" y="2124074"/>
                        <a:ext cx="417513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770539"/>
              </p:ext>
            </p:extLst>
          </p:nvPr>
        </p:nvGraphicFramePr>
        <p:xfrm>
          <a:off x="4563231" y="293432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Equation" r:id="rId14" imgW="114300" imgH="165100" progId="Equation.3">
                  <p:embed/>
                </p:oleObj>
              </mc:Choice>
              <mc:Fallback>
                <p:oleObj name="Equation" r:id="rId1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63231" y="293432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8" y="5068451"/>
            <a:ext cx="7933985" cy="6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"/>
    </mc:Choice>
    <mc:Fallback xmlns="">
      <p:transition xmlns:p14="http://schemas.microsoft.com/office/powerpoint/2010/main" spd="slow" advTm="9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9"/>
          <p:cNvSpPr/>
          <p:nvPr/>
        </p:nvSpPr>
        <p:spPr bwMode="auto">
          <a:xfrm rot="419667">
            <a:off x="2231009" y="754061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직사각형 20"/>
          <p:cNvSpPr/>
          <p:nvPr/>
        </p:nvSpPr>
        <p:spPr>
          <a:xfrm>
            <a:off x="1207071" y="1865312"/>
            <a:ext cx="6844158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169175"/>
              </p:ext>
            </p:extLst>
          </p:nvPr>
        </p:nvGraphicFramePr>
        <p:xfrm>
          <a:off x="4923409" y="820736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409" y="820736"/>
                        <a:ext cx="935037" cy="352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32"/>
          <p:cNvCxnSpPr/>
          <p:nvPr/>
        </p:nvCxnSpPr>
        <p:spPr bwMode="auto">
          <a:xfrm rot="16619667" flipV="1">
            <a:off x="3489896" y="355599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3"/>
          <p:cNvCxnSpPr/>
          <p:nvPr/>
        </p:nvCxnSpPr>
        <p:spPr bwMode="auto">
          <a:xfrm rot="5819667">
            <a:off x="1952403" y="408780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34"/>
          <p:cNvSpPr/>
          <p:nvPr/>
        </p:nvSpPr>
        <p:spPr bwMode="auto">
          <a:xfrm rot="2639667">
            <a:off x="2072259" y="152399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타원 35"/>
          <p:cNvSpPr/>
          <p:nvPr/>
        </p:nvSpPr>
        <p:spPr bwMode="auto">
          <a:xfrm rot="419667">
            <a:off x="3626421" y="120649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1" name="직선 연결선 36"/>
          <p:cNvCxnSpPr/>
          <p:nvPr/>
        </p:nvCxnSpPr>
        <p:spPr bwMode="auto">
          <a:xfrm rot="11219667">
            <a:off x="3254946" y="690561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37"/>
          <p:cNvSpPr/>
          <p:nvPr/>
        </p:nvSpPr>
        <p:spPr bwMode="auto">
          <a:xfrm rot="419667">
            <a:off x="3389884" y="774699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타원 38"/>
          <p:cNvSpPr/>
          <p:nvPr/>
        </p:nvSpPr>
        <p:spPr bwMode="auto">
          <a:xfrm rot="419667">
            <a:off x="3896296" y="823911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4" name="직선 연결선 39"/>
          <p:cNvCxnSpPr/>
          <p:nvPr/>
        </p:nvCxnSpPr>
        <p:spPr bwMode="auto">
          <a:xfrm rot="16619667" flipV="1">
            <a:off x="6617271" y="728661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40"/>
          <p:cNvCxnSpPr/>
          <p:nvPr/>
        </p:nvCxnSpPr>
        <p:spPr bwMode="auto">
          <a:xfrm rot="5819667">
            <a:off x="5079777" y="781843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41"/>
          <p:cNvSpPr/>
          <p:nvPr/>
        </p:nvSpPr>
        <p:spPr bwMode="auto">
          <a:xfrm rot="2639667">
            <a:off x="5199634" y="1897061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" name="타원 42"/>
          <p:cNvSpPr/>
          <p:nvPr/>
        </p:nvSpPr>
        <p:spPr bwMode="auto">
          <a:xfrm rot="419667">
            <a:off x="6755384" y="493711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8" name="직선 연결선 43"/>
          <p:cNvCxnSpPr/>
          <p:nvPr/>
        </p:nvCxnSpPr>
        <p:spPr bwMode="auto">
          <a:xfrm rot="11219667">
            <a:off x="6382321" y="1062036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44"/>
          <p:cNvSpPr/>
          <p:nvPr/>
        </p:nvSpPr>
        <p:spPr bwMode="auto">
          <a:xfrm rot="419667">
            <a:off x="6517259" y="1147761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0" name="타원 45"/>
          <p:cNvSpPr/>
          <p:nvPr/>
        </p:nvSpPr>
        <p:spPr bwMode="auto">
          <a:xfrm rot="419667">
            <a:off x="7025259" y="1196974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1" name="Picture 12" descr="cg"/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3640709" y="247649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51"/>
          <p:cNvSpPr/>
          <p:nvPr/>
        </p:nvSpPr>
        <p:spPr bwMode="auto">
          <a:xfrm rot="2639667">
            <a:off x="2105596" y="150494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직사각형 52"/>
          <p:cNvSpPr/>
          <p:nvPr/>
        </p:nvSpPr>
        <p:spPr bwMode="auto">
          <a:xfrm rot="2639667">
            <a:off x="5232971" y="1876424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7" name="그룹 53"/>
          <p:cNvGrpSpPr>
            <a:grpSpLocks/>
          </p:cNvGrpSpPr>
          <p:nvPr/>
        </p:nvGrpSpPr>
        <p:grpSpPr bwMode="auto">
          <a:xfrm rot="21102153">
            <a:off x="2137346" y="1979611"/>
            <a:ext cx="622300" cy="481013"/>
            <a:chOff x="1467985" y="3529146"/>
            <a:chExt cx="523720" cy="420687"/>
          </a:xfrm>
        </p:grpSpPr>
        <p:cxnSp>
          <p:nvCxnSpPr>
            <p:cNvPr id="28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56"/>
          <p:cNvGrpSpPr>
            <a:grpSpLocks/>
          </p:cNvGrpSpPr>
          <p:nvPr/>
        </p:nvGrpSpPr>
        <p:grpSpPr bwMode="auto">
          <a:xfrm rot="21181408">
            <a:off x="5266309" y="2349499"/>
            <a:ext cx="622300" cy="481012"/>
            <a:chOff x="4097799" y="3851886"/>
            <a:chExt cx="523725" cy="420687"/>
          </a:xfrm>
        </p:grpSpPr>
        <p:cxnSp>
          <p:nvCxnSpPr>
            <p:cNvPr id="31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681085"/>
              </p:ext>
            </p:extLst>
          </p:nvPr>
        </p:nvGraphicFramePr>
        <p:xfrm>
          <a:off x="2916994" y="190403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Equation" r:id="rId6" imgW="203200" imgH="215900" progId="Equation.3">
                  <p:embed/>
                </p:oleObj>
              </mc:Choice>
              <mc:Fallback>
                <p:oleObj name="Equation" r:id="rId6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994" y="1904035"/>
                        <a:ext cx="415925" cy="447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547335"/>
              </p:ext>
            </p:extLst>
          </p:nvPr>
        </p:nvGraphicFramePr>
        <p:xfrm>
          <a:off x="1996059" y="2446336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Equation" r:id="rId8" imgW="190440" imgH="266400" progId="Equation.DSMT4">
                  <p:embed/>
                </p:oleObj>
              </mc:Choice>
              <mc:Fallback>
                <p:oleObj name="Equation" r:id="rId8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059" y="2446336"/>
                        <a:ext cx="388937" cy="550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56587"/>
              </p:ext>
            </p:extLst>
          </p:nvPr>
        </p:nvGraphicFramePr>
        <p:xfrm>
          <a:off x="5077396" y="2793999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Equation" r:id="rId10" imgW="190440" imgH="266400" progId="Equation.DSMT4">
                  <p:embed/>
                </p:oleObj>
              </mc:Choice>
              <mc:Fallback>
                <p:oleObj name="Equation" r:id="rId10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396" y="2793999"/>
                        <a:ext cx="388938" cy="552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695820"/>
              </p:ext>
            </p:extLst>
          </p:nvPr>
        </p:nvGraphicFramePr>
        <p:xfrm>
          <a:off x="6010846" y="2124074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12" imgW="203040" imgH="253800" progId="Equation.DSMT4">
                  <p:embed/>
                </p:oleObj>
              </mc:Choice>
              <mc:Fallback>
                <p:oleObj name="Equation" r:id="rId12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846" y="2124074"/>
                        <a:ext cx="417513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09265"/>
              </p:ext>
            </p:extLst>
          </p:nvPr>
        </p:nvGraphicFramePr>
        <p:xfrm>
          <a:off x="4563231" y="293432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name="Equation" r:id="rId14" imgW="114300" imgH="165100" progId="Equation.3">
                  <p:embed/>
                </p:oleObj>
              </mc:Choice>
              <mc:Fallback>
                <p:oleObj name="Equation" r:id="rId1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63231" y="293432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3" y="4386352"/>
            <a:ext cx="8584135" cy="10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xmlns:p14="http://schemas.microsoft.com/office/powerpoint/2010/main" spd="slow" advTm="10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9"/>
          <p:cNvSpPr/>
          <p:nvPr/>
        </p:nvSpPr>
        <p:spPr bwMode="auto">
          <a:xfrm rot="419667">
            <a:off x="2231009" y="754061"/>
            <a:ext cx="5353050" cy="361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직사각형 20"/>
          <p:cNvSpPr/>
          <p:nvPr/>
        </p:nvSpPr>
        <p:spPr>
          <a:xfrm>
            <a:off x="1207071" y="1865312"/>
            <a:ext cx="6844158" cy="14811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29245"/>
              </p:ext>
            </p:extLst>
          </p:nvPr>
        </p:nvGraphicFramePr>
        <p:xfrm>
          <a:off x="4923409" y="820736"/>
          <a:ext cx="9350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Equation" r:id="rId4" imgW="545760" imgH="203040" progId="Equation.DSMT4">
                  <p:embed/>
                </p:oleObj>
              </mc:Choice>
              <mc:Fallback>
                <p:oleObj name="Equation" r:id="rId4" imgW="545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409" y="820736"/>
                        <a:ext cx="935037" cy="352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연결선 32"/>
          <p:cNvCxnSpPr/>
          <p:nvPr/>
        </p:nvCxnSpPr>
        <p:spPr bwMode="auto">
          <a:xfrm rot="16619667" flipV="1">
            <a:off x="3489896" y="355599"/>
            <a:ext cx="661987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3"/>
          <p:cNvCxnSpPr/>
          <p:nvPr/>
        </p:nvCxnSpPr>
        <p:spPr bwMode="auto">
          <a:xfrm rot="5819667">
            <a:off x="1952403" y="408780"/>
            <a:ext cx="1924050" cy="13096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34"/>
          <p:cNvSpPr/>
          <p:nvPr/>
        </p:nvSpPr>
        <p:spPr bwMode="auto">
          <a:xfrm rot="2639667">
            <a:off x="2072259" y="152399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" name="타원 35"/>
          <p:cNvSpPr/>
          <p:nvPr/>
        </p:nvSpPr>
        <p:spPr bwMode="auto">
          <a:xfrm rot="419667">
            <a:off x="3626421" y="120649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1" name="직선 연결선 36"/>
          <p:cNvCxnSpPr/>
          <p:nvPr/>
        </p:nvCxnSpPr>
        <p:spPr bwMode="auto">
          <a:xfrm rot="11219667">
            <a:off x="3254946" y="690561"/>
            <a:ext cx="177800" cy="120650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37"/>
          <p:cNvSpPr/>
          <p:nvPr/>
        </p:nvSpPr>
        <p:spPr bwMode="auto">
          <a:xfrm rot="419667">
            <a:off x="3389884" y="774699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타원 38"/>
          <p:cNvSpPr/>
          <p:nvPr/>
        </p:nvSpPr>
        <p:spPr bwMode="auto">
          <a:xfrm rot="419667">
            <a:off x="3896296" y="823911"/>
            <a:ext cx="119063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4" name="직선 연결선 39"/>
          <p:cNvCxnSpPr/>
          <p:nvPr/>
        </p:nvCxnSpPr>
        <p:spPr bwMode="auto">
          <a:xfrm rot="16619667" flipV="1">
            <a:off x="6617271" y="728661"/>
            <a:ext cx="661988" cy="3571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40"/>
          <p:cNvCxnSpPr/>
          <p:nvPr/>
        </p:nvCxnSpPr>
        <p:spPr bwMode="auto">
          <a:xfrm rot="5819667">
            <a:off x="5079777" y="781843"/>
            <a:ext cx="1925637" cy="13081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41"/>
          <p:cNvSpPr/>
          <p:nvPr/>
        </p:nvSpPr>
        <p:spPr bwMode="auto">
          <a:xfrm rot="2639667">
            <a:off x="5199634" y="1897061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" name="타원 42"/>
          <p:cNvSpPr/>
          <p:nvPr/>
        </p:nvSpPr>
        <p:spPr bwMode="auto">
          <a:xfrm rot="419667">
            <a:off x="6755384" y="493711"/>
            <a:ext cx="119062" cy="1206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cxnSp>
        <p:nvCxnSpPr>
          <p:cNvPr id="18" name="직선 연결선 43"/>
          <p:cNvCxnSpPr/>
          <p:nvPr/>
        </p:nvCxnSpPr>
        <p:spPr bwMode="auto">
          <a:xfrm rot="11219667">
            <a:off x="6382321" y="1062036"/>
            <a:ext cx="179388" cy="122238"/>
          </a:xfrm>
          <a:prstGeom prst="line">
            <a:avLst/>
          </a:prstGeom>
          <a:ln w="28575">
            <a:solidFill>
              <a:srgbClr val="19A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44"/>
          <p:cNvSpPr/>
          <p:nvPr/>
        </p:nvSpPr>
        <p:spPr bwMode="auto">
          <a:xfrm rot="419667">
            <a:off x="6517259" y="1147761"/>
            <a:ext cx="119062" cy="1190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0" name="타원 45"/>
          <p:cNvSpPr/>
          <p:nvPr/>
        </p:nvSpPr>
        <p:spPr bwMode="auto">
          <a:xfrm rot="419667">
            <a:off x="7025259" y="1196974"/>
            <a:ext cx="119062" cy="119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1" name="Picture 12" descr="cg"/>
          <p:cNvPicPr preferRelativeResize="0"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667">
            <a:off x="3640709" y="247649"/>
            <a:ext cx="2195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51"/>
          <p:cNvSpPr/>
          <p:nvPr/>
        </p:nvSpPr>
        <p:spPr bwMode="auto">
          <a:xfrm rot="2639667">
            <a:off x="2105596" y="1504949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직사각형 52"/>
          <p:cNvSpPr/>
          <p:nvPr/>
        </p:nvSpPr>
        <p:spPr bwMode="auto">
          <a:xfrm rot="2639667">
            <a:off x="5232971" y="1876424"/>
            <a:ext cx="60325" cy="9017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7" name="그룹 53"/>
          <p:cNvGrpSpPr>
            <a:grpSpLocks/>
          </p:cNvGrpSpPr>
          <p:nvPr/>
        </p:nvGrpSpPr>
        <p:grpSpPr bwMode="auto">
          <a:xfrm rot="21102153">
            <a:off x="2137346" y="1979611"/>
            <a:ext cx="622300" cy="481013"/>
            <a:chOff x="1467985" y="3529146"/>
            <a:chExt cx="523720" cy="420687"/>
          </a:xfrm>
        </p:grpSpPr>
        <p:cxnSp>
          <p:nvCxnSpPr>
            <p:cNvPr id="28" name="직선 화살표 연결선 54"/>
            <p:cNvCxnSpPr/>
            <p:nvPr/>
          </p:nvCxnSpPr>
          <p:spPr bwMode="auto">
            <a:xfrm rot="5819667" flipH="1" flipV="1">
              <a:off x="1257628" y="3739088"/>
              <a:ext cx="4206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55"/>
            <p:cNvCxnSpPr/>
            <p:nvPr/>
          </p:nvCxnSpPr>
          <p:spPr bwMode="auto">
            <a:xfrm rot="11219667">
              <a:off x="1491468" y="3560936"/>
              <a:ext cx="499672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56"/>
          <p:cNvGrpSpPr>
            <a:grpSpLocks/>
          </p:cNvGrpSpPr>
          <p:nvPr/>
        </p:nvGrpSpPr>
        <p:grpSpPr bwMode="auto">
          <a:xfrm rot="21181408">
            <a:off x="5266309" y="2349499"/>
            <a:ext cx="622300" cy="481012"/>
            <a:chOff x="4097799" y="3851886"/>
            <a:chExt cx="523725" cy="420687"/>
          </a:xfrm>
        </p:grpSpPr>
        <p:cxnSp>
          <p:nvCxnSpPr>
            <p:cNvPr id="31" name="직선 화살표 연결선 57"/>
            <p:cNvCxnSpPr/>
            <p:nvPr/>
          </p:nvCxnSpPr>
          <p:spPr bwMode="auto">
            <a:xfrm rot="5819667" flipH="1" flipV="1">
              <a:off x="3887650" y="4060458"/>
              <a:ext cx="420688" cy="1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58"/>
            <p:cNvCxnSpPr/>
            <p:nvPr/>
          </p:nvCxnSpPr>
          <p:spPr bwMode="auto">
            <a:xfrm rot="11219667">
              <a:off x="4121474" y="3882577"/>
              <a:ext cx="499676" cy="13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448428"/>
              </p:ext>
            </p:extLst>
          </p:nvPr>
        </p:nvGraphicFramePr>
        <p:xfrm>
          <a:off x="2916994" y="1904035"/>
          <a:ext cx="415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6" name="Equation" r:id="rId7" imgW="203200" imgH="215900" progId="Equation.3">
                  <p:embed/>
                </p:oleObj>
              </mc:Choice>
              <mc:Fallback>
                <p:oleObj name="Equation" r:id="rId7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994" y="1904035"/>
                        <a:ext cx="415925" cy="447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521494"/>
              </p:ext>
            </p:extLst>
          </p:nvPr>
        </p:nvGraphicFramePr>
        <p:xfrm>
          <a:off x="1996059" y="2446336"/>
          <a:ext cx="3889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7" name="Equation" r:id="rId9" imgW="190440" imgH="266400" progId="Equation.DSMT4">
                  <p:embed/>
                </p:oleObj>
              </mc:Choice>
              <mc:Fallback>
                <p:oleObj name="Equation" r:id="rId9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059" y="2446336"/>
                        <a:ext cx="388937" cy="550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895241"/>
              </p:ext>
            </p:extLst>
          </p:nvPr>
        </p:nvGraphicFramePr>
        <p:xfrm>
          <a:off x="5077396" y="2793999"/>
          <a:ext cx="38893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" name="Equation" r:id="rId11" imgW="190440" imgH="266400" progId="Equation.DSMT4">
                  <p:embed/>
                </p:oleObj>
              </mc:Choice>
              <mc:Fallback>
                <p:oleObj name="Equation" r:id="rId11" imgW="1904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396" y="2793999"/>
                        <a:ext cx="388938" cy="552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955344"/>
              </p:ext>
            </p:extLst>
          </p:nvPr>
        </p:nvGraphicFramePr>
        <p:xfrm>
          <a:off x="6010846" y="2124074"/>
          <a:ext cx="4175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" name="Equation" r:id="rId13" imgW="203040" imgH="253800" progId="Equation.DSMT4">
                  <p:embed/>
                </p:oleObj>
              </mc:Choice>
              <mc:Fallback>
                <p:oleObj name="Equation" r:id="rId13" imgW="203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846" y="2124074"/>
                        <a:ext cx="417513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484137"/>
              </p:ext>
            </p:extLst>
          </p:nvPr>
        </p:nvGraphicFramePr>
        <p:xfrm>
          <a:off x="4563231" y="293432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0" name="Equation" r:id="rId15" imgW="114300" imgH="165100" progId="Equation.3">
                  <p:embed/>
                </p:oleObj>
              </mc:Choice>
              <mc:Fallback>
                <p:oleObj name="Equation" r:id="rId1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63231" y="293432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8</a:t>
            </a:fld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1341">
            <a:off x="0" y="657095"/>
            <a:ext cx="9144000" cy="1885091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2294">
            <a:off x="4606960" y="3054003"/>
            <a:ext cx="5088337" cy="2217006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8638">
            <a:off x="105529" y="3544666"/>
            <a:ext cx="9144000" cy="2153289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636">
            <a:off x="887050" y="3168073"/>
            <a:ext cx="5876305" cy="2564206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" y="1610503"/>
            <a:ext cx="8880432" cy="2250560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777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3"/>
    </mc:Choice>
    <mc:Fallback xmlns="">
      <p:transition xmlns:p14="http://schemas.microsoft.com/office/powerpoint/2010/main" spd="slow" advTm="54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41085-5C63-6F4D-AE13-8D532404B416}" type="slidenum">
              <a:rPr lang="en-US" smtClean="0"/>
              <a:t>9</a:t>
            </a:fld>
            <a:endParaRPr lang="en-US"/>
          </a:p>
        </p:txBody>
      </p:sp>
      <p:pic>
        <p:nvPicPr>
          <p:cNvPr id="3" name="water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9655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02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6"/>
    </mc:Choice>
    <mc:Fallback xmlns="">
      <p:transition xmlns:p14="http://schemas.microsoft.com/office/powerpoint/2010/main" spd="slow" advTm="260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9" objId="3"/>
        <p14:stopEvt time="2606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NITISH@C02JP14WDRVT3PP7" val="4729"/>
  <p:tag name="DEFAULTDISPLAYSOURCE" val="\documentclass{article}&#10;&#10;\pagestyle{empty}&#10;&#10;\begin{document}&#10;&#10;&#10;\end{document}"/>
  <p:tag name="EMBEDFONT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6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2548</TotalTime>
  <Words>191</Words>
  <Application>Microsoft Macintosh PowerPoint</Application>
  <PresentationFormat>On-screen Show (4:3)</PresentationFormat>
  <Paragraphs>49</Paragraphs>
  <Slides>13</Slides>
  <Notes>1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Executive</vt:lpstr>
      <vt:lpstr>Equation</vt:lpstr>
      <vt:lpstr>Water Runner Simulation</vt:lpstr>
      <vt:lpstr>PowerPoint Presentation</vt:lpstr>
      <vt:lpstr>Water Running</vt:lpstr>
      <vt:lpstr>Hard 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Issues</vt:lpstr>
      <vt:lpstr>PowerPoint Presentation</vt:lpstr>
      <vt:lpstr>PowerPoint Presentation</vt:lpstr>
      <vt:lpstr>Questions?</vt:lpstr>
    </vt:vector>
  </TitlesOfParts>
  <Company>Rutgers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Runner Simulation</dc:title>
  <dc:creator>Nitish Thatte</dc:creator>
  <cp:lastModifiedBy>Nitish Thatte</cp:lastModifiedBy>
  <cp:revision>46</cp:revision>
  <dcterms:created xsi:type="dcterms:W3CDTF">2012-12-12T16:23:21Z</dcterms:created>
  <dcterms:modified xsi:type="dcterms:W3CDTF">2012-12-14T19:17:15Z</dcterms:modified>
</cp:coreProperties>
</file>